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357" r:id="rId3"/>
    <p:sldId id="354" r:id="rId4"/>
    <p:sldId id="382" r:id="rId5"/>
    <p:sldId id="383" r:id="rId6"/>
    <p:sldId id="385" r:id="rId7"/>
    <p:sldId id="362" r:id="rId8"/>
    <p:sldId id="384" r:id="rId9"/>
    <p:sldId id="386" r:id="rId10"/>
    <p:sldId id="387" r:id="rId11"/>
    <p:sldId id="378" r:id="rId12"/>
    <p:sldId id="388" r:id="rId13"/>
    <p:sldId id="389" r:id="rId14"/>
    <p:sldId id="390" r:id="rId15"/>
    <p:sldId id="391" r:id="rId16"/>
    <p:sldId id="392" r:id="rId17"/>
    <p:sldId id="393" r:id="rId18"/>
    <p:sldId id="394" r:id="rId19"/>
    <p:sldId id="396" r:id="rId20"/>
    <p:sldId id="395" r:id="rId21"/>
    <p:sldId id="397" r:id="rId22"/>
    <p:sldId id="381" r:id="rId23"/>
  </p:sldIdLst>
  <p:sldSz cx="24384000" cy="13716000"/>
  <p:notesSz cx="6858000" cy="9144000"/>
  <p:defaultTextStyle>
    <a:lvl1pPr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1pPr>
    <a:lvl2pPr indent="2286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2pPr>
    <a:lvl3pPr indent="4572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3pPr>
    <a:lvl4pPr indent="6858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4pPr>
    <a:lvl5pPr indent="9144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5pPr>
    <a:lvl6pPr indent="11430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6pPr>
    <a:lvl7pPr indent="13716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7pPr>
    <a:lvl8pPr indent="16002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8pPr>
    <a:lvl9pPr indent="18288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9pPr>
  </p:defaultTextStyle>
  <p:extLst>
    <p:ext uri="{EFAFB233-063F-42B5-8137-9DF3F51BA10A}">
      <p15:sldGuideLst xmlns:p15="http://schemas.microsoft.com/office/powerpoint/2012/main">
        <p15:guide id="1" orient="horz" pos="2952" userDrawn="1">
          <p15:clr>
            <a:srgbClr val="A4A3A4"/>
          </p15:clr>
        </p15:guide>
        <p15:guide id="2" pos="42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F2B9"/>
    <a:srgbClr val="5CC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81" autoAdjust="0"/>
    <p:restoredTop sz="94599"/>
  </p:normalViewPr>
  <p:slideViewPr>
    <p:cSldViewPr snapToGrid="0" snapToObjects="1">
      <p:cViewPr>
        <p:scale>
          <a:sx n="58" d="100"/>
          <a:sy n="58" d="100"/>
        </p:scale>
        <p:origin x="1000" y="160"/>
      </p:cViewPr>
      <p:guideLst>
        <p:guide orient="horz" pos="2952"/>
        <p:guide pos="424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5" name="Shape 5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1001164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0" y="44450"/>
            <a:ext cx="24409400" cy="165492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23284891" y="12729388"/>
            <a:ext cx="382741" cy="4572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defRPr sz="2300" b="0">
                <a:solidFill>
                  <a:srgbClr val="000000"/>
                </a:solidFill>
                <a:latin typeface="Seravek Light"/>
                <a:ea typeface="Seravek Light"/>
                <a:cs typeface="Seravek Light"/>
                <a:sym typeface="Seravek Light"/>
              </a:defRPr>
            </a:lvl1pPr>
          </a:lstStyle>
          <a:p>
            <a:pPr lvl="0"/>
            <a:fld id="{86CB4B4D-7CA3-9044-876B-883B54F8677D}" type="slidenum">
              <a:rPr/>
              <a:pPr lvl="0"/>
              <a:t>‹#›</a:t>
            </a:fld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xfrm>
            <a:off x="907742" y="503609"/>
            <a:ext cx="4185104" cy="7366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800" b="1" cap="all">
                <a:solidFill>
                  <a:srgbClr val="3B3D40"/>
                </a:solidFill>
                <a:latin typeface="Neris Black"/>
                <a:ea typeface="Neris Black"/>
                <a:cs typeface="Neris Black"/>
                <a:sym typeface="Neris Black"/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sz="3700" b="1" cap="all">
                <a:solidFill>
                  <a:srgbClr val="3B3D40"/>
                </a:solidFill>
              </a:rPr>
              <a:t>Title Text</a:t>
            </a:r>
          </a:p>
        </p:txBody>
      </p:sp>
      <p:sp>
        <p:nvSpPr>
          <p:cNvPr id="9" name="Shape 39"/>
          <p:cNvSpPr/>
          <p:nvPr userDrawn="1"/>
        </p:nvSpPr>
        <p:spPr>
          <a:xfrm>
            <a:off x="0" y="-6350"/>
            <a:ext cx="24409401" cy="118872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75000"/>
                </a:scheme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7" name="Shape 60"/>
          <p:cNvSpPr/>
          <p:nvPr userDrawn="1"/>
        </p:nvSpPr>
        <p:spPr>
          <a:xfrm>
            <a:off x="16793737" y="503609"/>
            <a:ext cx="7590263" cy="92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4800" spc="1000" baseline="0" dirty="0" smtClean="0">
                <a:solidFill>
                  <a:schemeClr val="tx1"/>
                </a:solidFill>
                <a:latin typeface="Brush Script MT" charset="0"/>
                <a:ea typeface="Brush Script MT" charset="0"/>
                <a:cs typeface="Brush Script MT" charset="0"/>
                <a:sym typeface="Neris Thin"/>
              </a:rPr>
              <a:t>Dr.J.Patrick Desbrow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>
              <a:defRPr sz="1800"/>
            </a:pPr>
            <a:r>
              <a:rPr sz="4500"/>
              <a:t>Body Level One</a:t>
            </a:r>
          </a:p>
          <a:p>
            <a:pPr lvl="1">
              <a:defRPr sz="1800"/>
            </a:pPr>
            <a:r>
              <a:rPr sz="4500"/>
              <a:t>Body Level Two</a:t>
            </a:r>
          </a:p>
          <a:p>
            <a:pPr lvl="2">
              <a:defRPr sz="1800"/>
            </a:pPr>
            <a:r>
              <a:rPr sz="4500"/>
              <a:t>Body Level Three</a:t>
            </a:r>
          </a:p>
          <a:p>
            <a:pPr lvl="3">
              <a:defRPr sz="1800"/>
            </a:pPr>
            <a:r>
              <a:rPr sz="4500"/>
              <a:t>Body Level Four</a:t>
            </a:r>
          </a:p>
          <a:p>
            <a:pPr lvl="4">
              <a:defRPr sz="1800"/>
            </a:pPr>
            <a:r>
              <a:rPr sz="45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</p:sldLayoutIdLst>
  <p:transition spd="med"/>
  <p:txStyles>
    <p:titleStyle>
      <a:lvl1pPr algn="ctr" defTabSz="825500">
        <a:defRPr sz="11200"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11200"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11200"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11200"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11200"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11200"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11200"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11200"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11200"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1pPr>
      <a:lvl2pPr marL="127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2pPr>
      <a:lvl3pPr marL="190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3pPr>
      <a:lvl4pPr marL="254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4pPr>
      <a:lvl5pPr marL="317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5pPr>
      <a:lvl6pPr marL="381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6pPr>
      <a:lvl7pPr marL="444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7pPr>
      <a:lvl8pPr marL="508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8pPr>
      <a:lvl9pPr marL="571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7"/>
          <p:cNvSpPr/>
          <p:nvPr/>
        </p:nvSpPr>
        <p:spPr>
          <a:xfrm>
            <a:off x="-26660" y="-36576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-13331" y="-36576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10624327" y="6976587"/>
            <a:ext cx="3135345" cy="2787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4127050" y="9544916"/>
            <a:ext cx="16129898" cy="8467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endParaRPr lang="en-US" sz="3600" dirty="0" smtClean="0">
              <a:solidFill>
                <a:srgbClr val="FFFFFF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6" name="Shape 60"/>
          <p:cNvSpPr/>
          <p:nvPr/>
        </p:nvSpPr>
        <p:spPr>
          <a:xfrm>
            <a:off x="4127050" y="8140116"/>
            <a:ext cx="16129898" cy="92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7200" spc="1000" dirty="0" smtClean="0">
                <a:solidFill>
                  <a:srgbClr val="FFFFFF"/>
                </a:solidFill>
                <a:latin typeface="Neris Thin"/>
                <a:ea typeface="Neris Thin"/>
                <a:cs typeface="Neris Thin"/>
                <a:sym typeface="Neris Thin"/>
              </a:rPr>
              <a:t>100 Day </a:t>
            </a:r>
            <a:r>
              <a:rPr lang="en-US" sz="7200" spc="1000" dirty="0" smtClean="0">
                <a:solidFill>
                  <a:srgbClr val="FFFFFF"/>
                </a:solidFill>
                <a:latin typeface="Neris Thin"/>
                <a:ea typeface="Neris Thin"/>
                <a:cs typeface="Neris Thin"/>
                <a:sym typeface="Neris Thin"/>
              </a:rPr>
              <a:t>Plan</a:t>
            </a:r>
            <a:endParaRPr lang="en-US" sz="7200" spc="1000" dirty="0" smtClean="0">
              <a:solidFill>
                <a:srgbClr val="FFFFFF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9" name="Shape 60"/>
          <p:cNvSpPr/>
          <p:nvPr/>
        </p:nvSpPr>
        <p:spPr>
          <a:xfrm>
            <a:off x="4279450" y="4868373"/>
            <a:ext cx="16129898" cy="92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7200" spc="1000" dirty="0" smtClean="0">
                <a:solidFill>
                  <a:srgbClr val="FFFFFF"/>
                </a:solidFill>
                <a:latin typeface="Brush Script MT" charset="0"/>
                <a:ea typeface="Brush Script MT" charset="0"/>
                <a:cs typeface="Brush Script MT" charset="0"/>
                <a:sym typeface="Neris Thin"/>
              </a:rPr>
              <a:t>Dr. J. Patrick Desbrow Ed.D.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10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43700" y="4686300"/>
            <a:ext cx="11533960" cy="656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Review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the current staff and organizational structure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Assess each person’s skill level (A,B,C)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Assess each person’s motivation and personal development goals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Present a future state vision that connects their personal goals with the company goals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Determine which staff members will following your leadership methods and techniques 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Look for conflicts in the current team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Make the necessary changes to improve each of these</a:t>
            </a:r>
          </a:p>
        </p:txBody>
      </p:sp>
      <p:sp>
        <p:nvSpPr>
          <p:cNvPr id="9" name="Shape 173"/>
          <p:cNvSpPr/>
          <p:nvPr/>
        </p:nvSpPr>
        <p:spPr>
          <a:xfrm>
            <a:off x="8194170" y="2812950"/>
            <a:ext cx="799577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Build High Performing Teams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13336907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27"/>
          <p:cNvSpPr/>
          <p:nvPr/>
        </p:nvSpPr>
        <p:spPr>
          <a:xfrm>
            <a:off x="-7418" y="-39543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27" name="Shape 427"/>
          <p:cNvSpPr/>
          <p:nvPr/>
        </p:nvSpPr>
        <p:spPr>
          <a:xfrm>
            <a:off x="-13331" y="-78453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grpSp>
        <p:nvGrpSpPr>
          <p:cNvPr id="2" name="Group 432"/>
          <p:cNvGrpSpPr/>
          <p:nvPr/>
        </p:nvGrpSpPr>
        <p:grpSpPr>
          <a:xfrm>
            <a:off x="1777495" y="2942157"/>
            <a:ext cx="7617610" cy="7617610"/>
            <a:chOff x="0" y="0"/>
            <a:chExt cx="7617608" cy="7617608"/>
          </a:xfrm>
        </p:grpSpPr>
        <p:sp>
          <p:nvSpPr>
            <p:cNvPr id="428" name="Shape 428"/>
            <p:cNvSpPr/>
            <p:nvPr/>
          </p:nvSpPr>
          <p:spPr>
            <a:xfrm>
              <a:off x="0" y="0"/>
              <a:ext cx="7617608" cy="76176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56830" y="2021678"/>
              <a:ext cx="5103960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4800" b="1" dirty="0" smtClean="0">
                  <a:solidFill>
                    <a:srgbClr val="3B3D40"/>
                  </a:solidFill>
                </a:rPr>
                <a:t>Section Overview</a:t>
              </a:r>
              <a:endParaRPr sz="4800" b="1" dirty="0">
                <a:solidFill>
                  <a:srgbClr val="3B3D40"/>
                </a:solidFill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1682421" y="3303579"/>
              <a:ext cx="4252766" cy="15060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spc="-150" dirty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Focus on the tactics</a:t>
              </a: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endParaRPr lang="en-US" sz="3800" spc="-150" dirty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spc="-150" dirty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Successes &amp; Failures</a:t>
              </a:r>
            </a:p>
          </p:txBody>
        </p:sp>
      </p:grpSp>
      <p:sp>
        <p:nvSpPr>
          <p:cNvPr id="435" name="Shape 435"/>
          <p:cNvSpPr/>
          <p:nvPr/>
        </p:nvSpPr>
        <p:spPr>
          <a:xfrm>
            <a:off x="4757339" y="3226071"/>
            <a:ext cx="2186945" cy="15288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 algn="ctr">
              <a:lnSpc>
                <a:spcPct val="160000"/>
              </a:lnSpc>
              <a:defRPr sz="10000">
                <a:solidFill>
                  <a:srgbClr val="FFFFFF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8500" spc="1583" dirty="0" smtClean="0">
                <a:solidFill>
                  <a:schemeClr val="bg1">
                    <a:lumMod val="95000"/>
                  </a:schemeClr>
                </a:solidFill>
              </a:rPr>
              <a:t> </a:t>
            </a:r>
            <a:endParaRPr sz="85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12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43700" y="4686300"/>
            <a:ext cx="12882446" cy="6719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Become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personally involved in the key projects by day 10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Lead from the front by day 20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Demonstrate proper IT project management disciplines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Join the agile software development events including sprint design meetings and daily standups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Meet with key managers in development, QA, PMO and help desk on a weekly basis to inspire the teams and assess progress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Make adjustments when needed by 30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Change team assignments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Add or remove staff members if needed</a:t>
            </a:r>
          </a:p>
        </p:txBody>
      </p:sp>
      <p:sp>
        <p:nvSpPr>
          <p:cNvPr id="9" name="Shape 173"/>
          <p:cNvSpPr/>
          <p:nvPr/>
        </p:nvSpPr>
        <p:spPr>
          <a:xfrm>
            <a:off x="9423676" y="2812950"/>
            <a:ext cx="5536772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Focus on the Tactics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15027425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13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43700" y="4686300"/>
            <a:ext cx="12882446" cy="61657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Measure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your progress </a:t>
            </a: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against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your goals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The benchmarks must be created by day 30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Start collecting data by day 30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Create reports that measure progress by day 40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Study your successes looking for patterns by day 60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Root cause your failures and repair them by day 60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Going forward review these results every 30 days and make the necessary adjustments quickly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Repeat this cycle every 50 to 60 days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…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9" name="Shape 173"/>
          <p:cNvSpPr/>
          <p:nvPr/>
        </p:nvSpPr>
        <p:spPr>
          <a:xfrm>
            <a:off x="8851410" y="2812950"/>
            <a:ext cx="6681317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Assess Success / Failure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9134838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14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43700" y="4686300"/>
            <a:ext cx="12882446" cy="773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Day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1 through 20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Work with you to determine if the current processes are broken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Meet with you and other key stakeholders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Develop a strategy based on a set of goals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Develop a set of talking points 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Get out of your office and meet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everyone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endParaRPr lang="en-US" sz="3600" spc="-72" dirty="0" smtClean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Day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21 through 40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Translate the strategic goals into projects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Review the current staff and organizational structure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Review the current project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execution</a:t>
            </a:r>
          </a:p>
        </p:txBody>
      </p:sp>
      <p:sp>
        <p:nvSpPr>
          <p:cNvPr id="9" name="Shape 173"/>
          <p:cNvSpPr/>
          <p:nvPr/>
        </p:nvSpPr>
        <p:spPr>
          <a:xfrm>
            <a:off x="9397235" y="2812950"/>
            <a:ext cx="5589672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100 Day Project Plan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10320850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15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43700" y="4686300"/>
            <a:ext cx="12882446" cy="8443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Day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41 through 60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Become personally involved in the key projects 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Lead from the front. Then execute, execute, execute….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Make adjustments when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needed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endParaRPr lang="en-US" sz="3600" spc="-72" dirty="0" smtClean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Day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61 through 80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Measure your progress again your goals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The benchmarks must be created by day 30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Start collecting data by day 30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Create reports that measure progress by day 40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Study your successes looking for patterns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Root cause your failures and repair them </a:t>
            </a:r>
          </a:p>
        </p:txBody>
      </p:sp>
      <p:sp>
        <p:nvSpPr>
          <p:cNvPr id="9" name="Shape 173"/>
          <p:cNvSpPr/>
          <p:nvPr/>
        </p:nvSpPr>
        <p:spPr>
          <a:xfrm>
            <a:off x="9397235" y="2812950"/>
            <a:ext cx="5589672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100 Day Project Plan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9968315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16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43700" y="4686300"/>
            <a:ext cx="12257978" cy="333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Day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81 through 100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Going forward review these results every 30 days and make the necessary adjustments quickly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Repeat this cycle every 50 to 60 days …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9" name="Shape 173"/>
          <p:cNvSpPr/>
          <p:nvPr/>
        </p:nvSpPr>
        <p:spPr>
          <a:xfrm>
            <a:off x="9397235" y="2812950"/>
            <a:ext cx="5589672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100 Day Project Plan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16071448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27"/>
          <p:cNvSpPr/>
          <p:nvPr/>
        </p:nvSpPr>
        <p:spPr>
          <a:xfrm>
            <a:off x="-7418" y="-39543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27" name="Shape 427"/>
          <p:cNvSpPr/>
          <p:nvPr/>
        </p:nvSpPr>
        <p:spPr>
          <a:xfrm>
            <a:off x="-13331" y="-39543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grpSp>
        <p:nvGrpSpPr>
          <p:cNvPr id="2" name="Group 432"/>
          <p:cNvGrpSpPr/>
          <p:nvPr/>
        </p:nvGrpSpPr>
        <p:grpSpPr>
          <a:xfrm>
            <a:off x="1777495" y="2942157"/>
            <a:ext cx="7617610" cy="7617610"/>
            <a:chOff x="0" y="0"/>
            <a:chExt cx="7617608" cy="7617608"/>
          </a:xfrm>
        </p:grpSpPr>
        <p:sp>
          <p:nvSpPr>
            <p:cNvPr id="428" name="Shape 428"/>
            <p:cNvSpPr/>
            <p:nvPr/>
          </p:nvSpPr>
          <p:spPr>
            <a:xfrm>
              <a:off x="0" y="0"/>
              <a:ext cx="7617608" cy="76176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56830" y="2021678"/>
              <a:ext cx="5103960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4800" b="1" dirty="0" smtClean="0">
                  <a:solidFill>
                    <a:srgbClr val="3B3D40"/>
                  </a:solidFill>
                </a:rPr>
                <a:t>Section Overview</a:t>
              </a:r>
              <a:endParaRPr sz="4800" b="1" dirty="0">
                <a:solidFill>
                  <a:srgbClr val="3B3D40"/>
                </a:solidFill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2789300" y="4366890"/>
              <a:ext cx="2039019" cy="5704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b="0" spc="-150" dirty="0" smtClean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Appendix</a:t>
              </a:r>
              <a:endParaRPr sz="3800" b="1" spc="-150" dirty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</p:txBody>
        </p:sp>
      </p:grpSp>
      <p:sp>
        <p:nvSpPr>
          <p:cNvPr id="435" name="Shape 435"/>
          <p:cNvSpPr/>
          <p:nvPr/>
        </p:nvSpPr>
        <p:spPr>
          <a:xfrm>
            <a:off x="5235036" y="3138671"/>
            <a:ext cx="1533272" cy="16286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 algn="ctr">
              <a:lnSpc>
                <a:spcPct val="160000"/>
              </a:lnSpc>
              <a:defRPr sz="10000">
                <a:solidFill>
                  <a:srgbClr val="FFFFFF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8500" spc="1583" dirty="0" smtClean="0">
                <a:solidFill>
                  <a:schemeClr val="bg1">
                    <a:lumMod val="95000"/>
                  </a:schemeClr>
                </a:solidFill>
              </a:rPr>
              <a:t> </a:t>
            </a:r>
            <a:endParaRPr sz="85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972332"/>
      </p:ext>
    </p:extLst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sldNum" sz="quarter" idx="2"/>
          </p:nvPr>
        </p:nvSpPr>
        <p:spPr>
          <a:xfrm>
            <a:off x="23334377" y="12729388"/>
            <a:ext cx="283770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18</a:t>
            </a:fld>
            <a:endParaRPr sz="2400"/>
          </a:p>
        </p:txBody>
      </p:sp>
      <p:sp>
        <p:nvSpPr>
          <p:cNvPr id="26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029258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800" b="1" cap="all" dirty="0" smtClean="0">
                <a:solidFill>
                  <a:srgbClr val="0D0226"/>
                </a:solidFill>
              </a:rPr>
              <a:t>PRODUCT</a:t>
            </a:r>
            <a:endParaRPr sz="3800" b="1" cap="all" dirty="0">
              <a:solidFill>
                <a:srgbClr val="0D0226"/>
              </a:solidFill>
            </a:endParaRPr>
          </a:p>
        </p:txBody>
      </p:sp>
      <p:sp>
        <p:nvSpPr>
          <p:cNvPr id="27" name="Shape 217"/>
          <p:cNvSpPr/>
          <p:nvPr/>
        </p:nvSpPr>
        <p:spPr>
          <a:xfrm>
            <a:off x="3313894" y="503609"/>
            <a:ext cx="5200757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ROADMAP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239" name="Shape 173"/>
          <p:cNvSpPr/>
          <p:nvPr/>
        </p:nvSpPr>
        <p:spPr>
          <a:xfrm>
            <a:off x="907742" y="2987225"/>
            <a:ext cx="4980208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Roadmap Themes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240" name="Shape 92"/>
          <p:cNvSpPr/>
          <p:nvPr/>
        </p:nvSpPr>
        <p:spPr>
          <a:xfrm>
            <a:off x="907742" y="4042830"/>
            <a:ext cx="8650425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Strategic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Feature Enhancements 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Integrations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Maintenance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241" name="Shape 173"/>
          <p:cNvSpPr/>
          <p:nvPr/>
        </p:nvSpPr>
        <p:spPr>
          <a:xfrm>
            <a:off x="907742" y="7838625"/>
            <a:ext cx="483657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Product Offerings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242" name="Shape 92"/>
          <p:cNvSpPr/>
          <p:nvPr/>
        </p:nvSpPr>
        <p:spPr>
          <a:xfrm>
            <a:off x="907742" y="8955897"/>
            <a:ext cx="8650425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Content Management (CMS)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Personalization (WCO)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Search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Enterprise Services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Hosting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700" y="1749860"/>
            <a:ext cx="17304355" cy="1196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545587"/>
      </p:ext>
    </p:extLst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8055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19</a:t>
            </a:fld>
            <a:endParaRPr sz="2400"/>
          </a:p>
        </p:txBody>
      </p:sp>
      <p:sp>
        <p:nvSpPr>
          <p:cNvPr id="8" name="Shape 173"/>
          <p:cNvSpPr/>
          <p:nvPr/>
        </p:nvSpPr>
        <p:spPr>
          <a:xfrm>
            <a:off x="907742" y="5150442"/>
            <a:ext cx="1347164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CMS 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4" name="Shape 92"/>
          <p:cNvSpPr/>
          <p:nvPr/>
        </p:nvSpPr>
        <p:spPr>
          <a:xfrm>
            <a:off x="907742" y="6247791"/>
            <a:ext cx="5718892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Publishing Monitor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Marketplace Integrations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Developer Experience</a:t>
            </a: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10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029258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800" b="1" cap="all" dirty="0" smtClean="0">
                <a:solidFill>
                  <a:srgbClr val="0D0226"/>
                </a:solidFill>
              </a:rPr>
              <a:t>PRODUCT</a:t>
            </a:r>
            <a:endParaRPr sz="3800" b="1" cap="all" dirty="0">
              <a:solidFill>
                <a:srgbClr val="0D0226"/>
              </a:solidFill>
            </a:endParaRPr>
          </a:p>
        </p:txBody>
      </p:sp>
      <p:sp>
        <p:nvSpPr>
          <p:cNvPr id="13" name="Shape 217"/>
          <p:cNvSpPr/>
          <p:nvPr/>
        </p:nvSpPr>
        <p:spPr>
          <a:xfrm>
            <a:off x="3313894" y="503609"/>
            <a:ext cx="5200757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ROADMAP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15" name="Shape 92"/>
          <p:cNvSpPr/>
          <p:nvPr/>
        </p:nvSpPr>
        <p:spPr>
          <a:xfrm>
            <a:off x="1187142" y="7935465"/>
            <a:ext cx="5390451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Jump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Start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Tools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Import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/ Export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Tools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Branching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for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Templates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Linked Content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18" name="Shape 92"/>
          <p:cNvSpPr/>
          <p:nvPr/>
        </p:nvSpPr>
        <p:spPr>
          <a:xfrm>
            <a:off x="907742" y="10309934"/>
            <a:ext cx="571889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Version Control</a:t>
            </a:r>
          </a:p>
        </p:txBody>
      </p:sp>
      <p:sp>
        <p:nvSpPr>
          <p:cNvPr id="9" name="Shape 173"/>
          <p:cNvSpPr/>
          <p:nvPr/>
        </p:nvSpPr>
        <p:spPr>
          <a:xfrm>
            <a:off x="6626634" y="5150442"/>
            <a:ext cx="4222308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Personalization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1" name="Shape 173"/>
          <p:cNvSpPr/>
          <p:nvPr/>
        </p:nvSpPr>
        <p:spPr>
          <a:xfrm>
            <a:off x="12468634" y="5150442"/>
            <a:ext cx="1947327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Search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2" name="Shape 173"/>
          <p:cNvSpPr/>
          <p:nvPr/>
        </p:nvSpPr>
        <p:spPr>
          <a:xfrm>
            <a:off x="18309508" y="5150442"/>
            <a:ext cx="5558586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Hosting &amp; Services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6" name="Shape 92"/>
          <p:cNvSpPr/>
          <p:nvPr/>
        </p:nvSpPr>
        <p:spPr>
          <a:xfrm>
            <a:off x="6577593" y="6247791"/>
            <a:ext cx="571889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WCO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in the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CMS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17" name="Shape 92"/>
          <p:cNvSpPr/>
          <p:nvPr/>
        </p:nvSpPr>
        <p:spPr>
          <a:xfrm>
            <a:off x="18382198" y="6247791"/>
            <a:ext cx="5718892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Encrypted Data at Rest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Multi-Region support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Content Delivery Network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Auto-Scaling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Deep Monitoring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Non-Production hosting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DDOS testing</a:t>
            </a:r>
          </a:p>
        </p:txBody>
      </p:sp>
      <p:sp>
        <p:nvSpPr>
          <p:cNvPr id="19" name="Shape 92"/>
          <p:cNvSpPr/>
          <p:nvPr/>
        </p:nvSpPr>
        <p:spPr>
          <a:xfrm>
            <a:off x="12296485" y="6247791"/>
            <a:ext cx="360391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smtClean="0">
                <a:latin typeface="Neris Thin"/>
                <a:ea typeface="Neris Thin"/>
                <a:cs typeface="Neris Thin"/>
                <a:sym typeface="Neris Thin"/>
              </a:rPr>
              <a:t> New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Version</a:t>
            </a: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20" name="Shape 92"/>
          <p:cNvSpPr/>
          <p:nvPr/>
        </p:nvSpPr>
        <p:spPr>
          <a:xfrm>
            <a:off x="6880635" y="6879860"/>
            <a:ext cx="6225765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A/B Testing</a:t>
            </a: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Profiling Targeting Rules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Form Builder </a:t>
            </a: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Asset Level Reporting</a:t>
            </a:r>
          </a:p>
        </p:txBody>
      </p:sp>
      <p:sp>
        <p:nvSpPr>
          <p:cNvPr id="21" name="Shape 92"/>
          <p:cNvSpPr/>
          <p:nvPr/>
        </p:nvSpPr>
        <p:spPr>
          <a:xfrm>
            <a:off x="907742" y="12371204"/>
            <a:ext cx="571889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Next Version</a:t>
            </a: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22" name="Shape 92"/>
          <p:cNvSpPr/>
          <p:nvPr/>
        </p:nvSpPr>
        <p:spPr>
          <a:xfrm>
            <a:off x="1248090" y="10966524"/>
            <a:ext cx="6712802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Global Settings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Templates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&amp; Workflow</a:t>
            </a: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23" name="Shape 92"/>
          <p:cNvSpPr/>
          <p:nvPr/>
        </p:nvSpPr>
        <p:spPr>
          <a:xfrm>
            <a:off x="6610600" y="10309934"/>
            <a:ext cx="614956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Database as a Service (DaaS)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25" name="Shape 92"/>
          <p:cNvSpPr/>
          <p:nvPr/>
        </p:nvSpPr>
        <p:spPr>
          <a:xfrm>
            <a:off x="6980533" y="10966524"/>
            <a:ext cx="6225765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Host your Data</a:t>
            </a: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Developer applications</a:t>
            </a: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Connection string</a:t>
            </a: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Jump Start Tools</a:t>
            </a:r>
          </a:p>
        </p:txBody>
      </p:sp>
      <p:sp>
        <p:nvSpPr>
          <p:cNvPr id="26" name="Shape 92"/>
          <p:cNvSpPr/>
          <p:nvPr/>
        </p:nvSpPr>
        <p:spPr>
          <a:xfrm>
            <a:off x="12468634" y="6853581"/>
            <a:ext cx="5212717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Multi-byte support</a:t>
            </a: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Admin screens in Volte</a:t>
            </a:r>
          </a:p>
          <a:p>
            <a:pPr marL="57150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Example results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screen</a:t>
            </a:r>
          </a:p>
          <a:p>
            <a:pPr marL="57150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Part of all new projects</a:t>
            </a:r>
          </a:p>
          <a:p>
            <a:pPr marL="571500" lvl="0" indent="-571500" algn="l">
              <a:buClr>
                <a:schemeClr val="accent1">
                  <a:lumMod val="60000"/>
                  <a:lumOff val="40000"/>
                </a:schemeClr>
              </a:buClr>
              <a:buFont typeface="Courier New"/>
              <a:buChar char="o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Sample code to link to existing sites</a:t>
            </a:r>
          </a:p>
        </p:txBody>
      </p:sp>
      <p:sp>
        <p:nvSpPr>
          <p:cNvPr id="60" name="Shape 132"/>
          <p:cNvSpPr/>
          <p:nvPr/>
        </p:nvSpPr>
        <p:spPr>
          <a:xfrm>
            <a:off x="-1" y="3820834"/>
            <a:ext cx="24384001" cy="1"/>
          </a:xfrm>
          <a:prstGeom prst="line">
            <a:avLst/>
          </a:prstGeom>
          <a:ln w="76200" cap="rnd">
            <a:solidFill>
              <a:srgbClr val="FF6600"/>
            </a:solidFill>
            <a:custDash>
              <a:ds d="100000" sp="200000"/>
            </a:custDash>
            <a:round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61" name="Shape 136"/>
          <p:cNvSpPr/>
          <p:nvPr/>
        </p:nvSpPr>
        <p:spPr>
          <a:xfrm>
            <a:off x="2469413" y="3174864"/>
            <a:ext cx="1320387" cy="1320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3600" baseline="-5555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defRPr sz="1800" b="0" baseline="0">
                <a:solidFill>
                  <a:srgbClr val="000000"/>
                </a:solidFill>
              </a:defRPr>
            </a:pPr>
            <a:r>
              <a:rPr lang="en-US" sz="4800" baseline="-8333" dirty="0"/>
              <a:t></a:t>
            </a:r>
          </a:p>
        </p:txBody>
      </p:sp>
      <p:sp>
        <p:nvSpPr>
          <p:cNvPr id="62" name="Shape 137"/>
          <p:cNvSpPr/>
          <p:nvPr/>
        </p:nvSpPr>
        <p:spPr>
          <a:xfrm>
            <a:off x="5855025" y="3155313"/>
            <a:ext cx="1331043" cy="13310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600" baseline="10869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130000"/>
              </a:lnSpc>
              <a:defRPr sz="1800" b="0" baseline="0">
                <a:solidFill>
                  <a:srgbClr val="000000"/>
                </a:solidFill>
              </a:defRPr>
            </a:pPr>
            <a:r>
              <a:rPr sz="6000" b="1" baseline="10869" dirty="0">
                <a:solidFill>
                  <a:srgbClr val="325159"/>
                </a:solidFill>
              </a:rPr>
              <a:t></a:t>
            </a:r>
          </a:p>
        </p:txBody>
      </p:sp>
      <p:grpSp>
        <p:nvGrpSpPr>
          <p:cNvPr id="63" name="Group 140"/>
          <p:cNvGrpSpPr/>
          <p:nvPr/>
        </p:nvGrpSpPr>
        <p:grpSpPr>
          <a:xfrm>
            <a:off x="9329870" y="2949386"/>
            <a:ext cx="1771344" cy="1771343"/>
            <a:chOff x="0" y="0"/>
            <a:chExt cx="1771342" cy="1771342"/>
          </a:xfrm>
        </p:grpSpPr>
        <p:sp>
          <p:nvSpPr>
            <p:cNvPr id="64" name="Shape 138"/>
            <p:cNvSpPr/>
            <p:nvPr/>
          </p:nvSpPr>
          <p:spPr>
            <a:xfrm>
              <a:off x="0" y="0"/>
              <a:ext cx="1771343" cy="1771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solidFill>
                <a:srgbClr val="FF66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00"/>
            </a:p>
          </p:txBody>
        </p:sp>
        <p:sp>
          <p:nvSpPr>
            <p:cNvPr id="65" name="Shape 139"/>
            <p:cNvSpPr/>
            <p:nvPr/>
          </p:nvSpPr>
          <p:spPr>
            <a:xfrm>
              <a:off x="220150" y="220149"/>
              <a:ext cx="1331043" cy="1331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50800" cap="flat">
              <a:solidFill>
                <a:srgbClr val="FF66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4800" baseline="-6250">
                  <a:solidFill>
                    <a:srgbClr val="325159"/>
                  </a:solidFill>
                  <a:latin typeface="et-line"/>
                  <a:ea typeface="et-line"/>
                  <a:cs typeface="et-line"/>
                  <a:sym typeface="et-line"/>
                </a:defRPr>
              </a:lvl1pPr>
            </a:lstStyle>
            <a:p>
              <a:pPr lvl="0">
                <a:lnSpc>
                  <a:spcPct val="90000"/>
                </a:lnSpc>
                <a:defRPr sz="1800" b="0" baseline="0">
                  <a:solidFill>
                    <a:srgbClr val="000000"/>
                  </a:solidFill>
                </a:defRPr>
              </a:pPr>
              <a:r>
                <a:rPr sz="8000" b="1" baseline="-6250" dirty="0">
                  <a:solidFill>
                    <a:srgbClr val="325159"/>
                  </a:solidFill>
                </a:rPr>
                <a:t></a:t>
              </a:r>
            </a:p>
          </p:txBody>
        </p:sp>
      </p:grpSp>
      <p:sp>
        <p:nvSpPr>
          <p:cNvPr id="66" name="Shape 141"/>
          <p:cNvSpPr/>
          <p:nvPr/>
        </p:nvSpPr>
        <p:spPr>
          <a:xfrm>
            <a:off x="13335477" y="3160641"/>
            <a:ext cx="1320387" cy="13203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800" baseline="-8333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6600" spc="1583" dirty="0"/>
              <a:t></a:t>
            </a:r>
            <a:endParaRPr lang="en-US" sz="6600" dirty="0">
              <a:solidFill>
                <a:srgbClr val="3B3D40"/>
              </a:solidFill>
            </a:endParaRPr>
          </a:p>
        </p:txBody>
      </p:sp>
      <p:sp>
        <p:nvSpPr>
          <p:cNvPr id="67" name="Shape 142"/>
          <p:cNvSpPr/>
          <p:nvPr/>
        </p:nvSpPr>
        <p:spPr>
          <a:xfrm>
            <a:off x="17114383" y="3193733"/>
            <a:ext cx="1312419" cy="13124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800" baseline="-25000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>
              <a:lnSpc>
                <a:spcPct val="50000"/>
              </a:lnSpc>
              <a:defRPr sz="1800" b="0" baseline="0">
                <a:solidFill>
                  <a:srgbClr val="000000"/>
                </a:solidFill>
              </a:defRPr>
            </a:pPr>
            <a:endParaRPr lang="en-US" sz="5400" spc="1583" dirty="0" smtClean="0"/>
          </a:p>
          <a:p>
            <a:pPr>
              <a:lnSpc>
                <a:spcPct val="50000"/>
              </a:lnSpc>
              <a:defRPr sz="1800" b="0" baseline="0">
                <a:solidFill>
                  <a:srgbClr val="000000"/>
                </a:solidFill>
              </a:defRPr>
            </a:pPr>
            <a:r>
              <a:rPr lang="en-US" sz="5400" spc="1583" dirty="0" smtClean="0"/>
              <a:t></a:t>
            </a:r>
            <a:endParaRPr lang="en-US" sz="5400" dirty="0"/>
          </a:p>
        </p:txBody>
      </p:sp>
      <p:sp>
        <p:nvSpPr>
          <p:cNvPr id="68" name="Shape 143"/>
          <p:cNvSpPr/>
          <p:nvPr/>
        </p:nvSpPr>
        <p:spPr>
          <a:xfrm>
            <a:off x="20649294" y="3164626"/>
            <a:ext cx="1312419" cy="13124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800" baseline="-16666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70000"/>
              </a:lnSpc>
              <a:defRPr sz="1800" b="0" baseline="0">
                <a:solidFill>
                  <a:srgbClr val="000000"/>
                </a:solidFill>
              </a:defRPr>
            </a:pPr>
            <a:r>
              <a:rPr sz="6600" b="1" baseline="-16666">
                <a:solidFill>
                  <a:srgbClr val="325159"/>
                </a:solidFill>
              </a:rPr>
              <a:t></a:t>
            </a:r>
          </a:p>
        </p:txBody>
      </p:sp>
      <p:grpSp>
        <p:nvGrpSpPr>
          <p:cNvPr id="75" name="Group 158"/>
          <p:cNvGrpSpPr/>
          <p:nvPr/>
        </p:nvGrpSpPr>
        <p:grpSpPr>
          <a:xfrm>
            <a:off x="15007450" y="2845795"/>
            <a:ext cx="1320874" cy="1131148"/>
            <a:chOff x="-165442" y="55041"/>
            <a:chExt cx="1320867" cy="1131146"/>
          </a:xfrm>
        </p:grpSpPr>
        <p:sp>
          <p:nvSpPr>
            <p:cNvPr id="76" name="Shape 156"/>
            <p:cNvSpPr/>
            <p:nvPr/>
          </p:nvSpPr>
          <p:spPr>
            <a:xfrm>
              <a:off x="353110" y="902418"/>
              <a:ext cx="283770" cy="283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77" name="Shape 157"/>
            <p:cNvSpPr/>
            <p:nvPr/>
          </p:nvSpPr>
          <p:spPr>
            <a:xfrm>
              <a:off x="-165442" y="55041"/>
              <a:ext cx="1320867" cy="436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80000"/>
                </a:lnSpc>
                <a:defRPr sz="2600" i="1">
                  <a:latin typeface="Neris SemiBold"/>
                  <a:ea typeface="Neris SemiBold"/>
                  <a:cs typeface="Neris SemiBold"/>
                  <a:sym typeface="Neris SemiBold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lang="en-US" sz="2600" b="1" i="1" dirty="0" smtClean="0">
                  <a:solidFill>
                    <a:srgbClr val="3B3D40"/>
                  </a:solidFill>
                </a:rPr>
                <a:t>Execute</a:t>
              </a:r>
              <a:endParaRPr sz="2600" b="1" i="1" dirty="0">
                <a:solidFill>
                  <a:srgbClr val="3B3D40"/>
                </a:solidFill>
              </a:endParaRPr>
            </a:p>
          </p:txBody>
        </p:sp>
      </p:grpSp>
      <p:grpSp>
        <p:nvGrpSpPr>
          <p:cNvPr id="78" name="Group 161"/>
          <p:cNvGrpSpPr/>
          <p:nvPr/>
        </p:nvGrpSpPr>
        <p:grpSpPr>
          <a:xfrm>
            <a:off x="22408873" y="2845795"/>
            <a:ext cx="1295226" cy="1131148"/>
            <a:chOff x="-235826" y="55041"/>
            <a:chExt cx="1295220" cy="1131146"/>
          </a:xfrm>
        </p:grpSpPr>
        <p:sp>
          <p:nvSpPr>
            <p:cNvPr id="79" name="Shape 159"/>
            <p:cNvSpPr/>
            <p:nvPr/>
          </p:nvSpPr>
          <p:spPr>
            <a:xfrm>
              <a:off x="266491" y="902418"/>
              <a:ext cx="283770" cy="283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80" name="Shape 160"/>
            <p:cNvSpPr/>
            <p:nvPr/>
          </p:nvSpPr>
          <p:spPr>
            <a:xfrm>
              <a:off x="-235826" y="55041"/>
              <a:ext cx="1295220" cy="436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80000"/>
                </a:lnSpc>
                <a:defRPr sz="2600" i="1">
                  <a:latin typeface="Neris SemiBold"/>
                  <a:ea typeface="Neris SemiBold"/>
                  <a:cs typeface="Neris SemiBold"/>
                  <a:sym typeface="Neris SemiBold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lang="en-US" sz="2600" b="1" i="1" dirty="0" smtClean="0">
                  <a:solidFill>
                    <a:srgbClr val="3B3D40"/>
                  </a:solidFill>
                </a:rPr>
                <a:t>Release</a:t>
              </a:r>
              <a:endParaRPr sz="2600" b="1" i="1" dirty="0">
                <a:solidFill>
                  <a:srgbClr val="3B3D40"/>
                </a:solidFill>
              </a:endParaRPr>
            </a:p>
          </p:txBody>
        </p:sp>
      </p:grpSp>
      <p:grpSp>
        <p:nvGrpSpPr>
          <p:cNvPr id="81" name="Group 164"/>
          <p:cNvGrpSpPr/>
          <p:nvPr/>
        </p:nvGrpSpPr>
        <p:grpSpPr>
          <a:xfrm>
            <a:off x="7891474" y="2640935"/>
            <a:ext cx="782445" cy="1336008"/>
            <a:chOff x="177408" y="232842"/>
            <a:chExt cx="782445" cy="1336007"/>
          </a:xfrm>
        </p:grpSpPr>
        <p:sp>
          <p:nvSpPr>
            <p:cNvPr id="82" name="Shape 162"/>
            <p:cNvSpPr/>
            <p:nvPr/>
          </p:nvSpPr>
          <p:spPr>
            <a:xfrm>
              <a:off x="426745" y="1285079"/>
              <a:ext cx="283770" cy="283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dirty="0"/>
            </a:p>
          </p:txBody>
        </p:sp>
        <p:sp>
          <p:nvSpPr>
            <p:cNvPr id="83" name="Shape 163"/>
            <p:cNvSpPr/>
            <p:nvPr/>
          </p:nvSpPr>
          <p:spPr>
            <a:xfrm>
              <a:off x="177408" y="232842"/>
              <a:ext cx="782445" cy="4360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2600" i="1" dirty="0" smtClean="0">
                  <a:latin typeface="Neris SemiBold"/>
                  <a:ea typeface="Neris SemiBold"/>
                  <a:cs typeface="Neris SemiBold"/>
                  <a:sym typeface="Neris SemiBold"/>
                </a:rPr>
                <a:t>Plan</a:t>
              </a:r>
              <a:endParaRPr sz="2600" b="1" i="1" dirty="0">
                <a:solidFill>
                  <a:srgbClr val="3B3D40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</p:txBody>
        </p:sp>
      </p:grpSp>
      <p:grpSp>
        <p:nvGrpSpPr>
          <p:cNvPr id="84" name="Group 167"/>
          <p:cNvGrpSpPr/>
          <p:nvPr/>
        </p:nvGrpSpPr>
        <p:grpSpPr>
          <a:xfrm>
            <a:off x="857780" y="2845795"/>
            <a:ext cx="1064394" cy="1131148"/>
            <a:chOff x="199719" y="55041"/>
            <a:chExt cx="1064394" cy="1131146"/>
          </a:xfrm>
        </p:grpSpPr>
        <p:sp>
          <p:nvSpPr>
            <p:cNvPr id="85" name="Shape 165"/>
            <p:cNvSpPr/>
            <p:nvPr/>
          </p:nvSpPr>
          <p:spPr>
            <a:xfrm>
              <a:off x="590029" y="902418"/>
              <a:ext cx="283769" cy="283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86" name="Shape 166"/>
            <p:cNvSpPr/>
            <p:nvPr/>
          </p:nvSpPr>
          <p:spPr>
            <a:xfrm>
              <a:off x="199719" y="55041"/>
              <a:ext cx="1064394" cy="436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80000"/>
                </a:lnSpc>
                <a:defRPr sz="2600" i="1">
                  <a:latin typeface="Neris SemiBold"/>
                  <a:ea typeface="Neris SemiBold"/>
                  <a:cs typeface="Neris SemiBold"/>
                  <a:sym typeface="Neris SemiBold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lang="en-US" sz="2600" b="1" i="1" dirty="0" smtClean="0">
                  <a:solidFill>
                    <a:srgbClr val="3B3D40"/>
                  </a:solidFill>
                </a:rPr>
                <a:t>Vision</a:t>
              </a:r>
              <a:endParaRPr sz="2600" b="1" i="1" dirty="0">
                <a:solidFill>
                  <a:srgbClr val="3B3D4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26354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 animBg="1"/>
      <p:bldP spid="15" grpId="0" animBg="1"/>
      <p:bldP spid="18" grpId="0" animBg="1"/>
      <p:bldP spid="9" grpId="0" animBg="1"/>
      <p:bldP spid="11" grpId="0" animBg="1"/>
      <p:bldP spid="12" grpId="0" animBg="1"/>
      <p:bldP spid="16" grpId="0" animBg="1"/>
      <p:bldP spid="17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6" grpId="0" animBg="1"/>
      <p:bldP spid="60" grpId="0" animBg="1" advAuto="0"/>
      <p:bldP spid="61" grpId="0" animBg="1" advAuto="0"/>
      <p:bldP spid="62" grpId="0" animBg="1" advAuto="0"/>
      <p:bldP spid="63" grpId="0" advAuto="0"/>
      <p:bldP spid="66" grpId="0" animBg="1" advAuto="0"/>
      <p:bldP spid="67" grpId="0" animBg="1" advAuto="0"/>
      <p:bldP spid="68" grpId="0" animBg="1" advAuto="0"/>
      <p:bldP spid="75" grpId="0" animBg="1" advAuto="0"/>
      <p:bldP spid="78" grpId="0" animBg="1" advAuto="0"/>
      <p:bldP spid="81" grpId="0" animBg="1" advAuto="0"/>
      <p:bldP spid="84" grpId="0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2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2" name="Shape 217"/>
          <p:cNvSpPr/>
          <p:nvPr/>
        </p:nvSpPr>
        <p:spPr>
          <a:xfrm>
            <a:off x="3638146" y="639794"/>
            <a:ext cx="7299773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none" dirty="0" smtClean="0">
                <a:solidFill>
                  <a:srgbClr val="0D0226"/>
                </a:solidFill>
              </a:rPr>
              <a:t>Agenda</a:t>
            </a:r>
            <a:endParaRPr sz="3800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71029" y="4702629"/>
            <a:ext cx="10841996" cy="6381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A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traditional view (a.k.a. what not to do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)  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Hit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the ground running, but don’t break anything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Create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 high level strategy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Develop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 communication plan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Formulate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action plans with milestones and timelines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Build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high performing teams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Focus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on the tactics. Execute, execute, execute…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Assess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you successes and failures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100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day project plan</a:t>
            </a:r>
          </a:p>
        </p:txBody>
      </p:sp>
      <p:sp>
        <p:nvSpPr>
          <p:cNvPr id="9" name="Shape 173"/>
          <p:cNvSpPr/>
          <p:nvPr/>
        </p:nvSpPr>
        <p:spPr>
          <a:xfrm>
            <a:off x="9339483" y="2812950"/>
            <a:ext cx="5705088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Presentation Agenda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3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  <a:endParaRPr sz="3200" spc="-72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20</a:t>
            </a:fld>
            <a:endParaRPr sz="2400"/>
          </a:p>
        </p:txBody>
      </p:sp>
      <p:sp>
        <p:nvSpPr>
          <p:cNvPr id="10" name="Shape 173"/>
          <p:cNvSpPr/>
          <p:nvPr/>
        </p:nvSpPr>
        <p:spPr>
          <a:xfrm>
            <a:off x="7229752" y="2826678"/>
            <a:ext cx="9924510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Developer Experience Improvements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66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156258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800" b="1" cap="all" dirty="0" smtClean="0">
                <a:solidFill>
                  <a:srgbClr val="0D0226"/>
                </a:solidFill>
              </a:rPr>
              <a:t>Product</a:t>
            </a:r>
            <a:endParaRPr sz="3800" b="1" cap="all" dirty="0">
              <a:solidFill>
                <a:srgbClr val="0D0226"/>
              </a:solidFill>
            </a:endParaRPr>
          </a:p>
        </p:txBody>
      </p:sp>
      <p:sp>
        <p:nvSpPr>
          <p:cNvPr id="67" name="Shape 217"/>
          <p:cNvSpPr/>
          <p:nvPr/>
        </p:nvSpPr>
        <p:spPr>
          <a:xfrm>
            <a:off x="3307625" y="503609"/>
            <a:ext cx="7299773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Update</a:t>
            </a:r>
            <a:endParaRPr sz="3800" cap="all" dirty="0">
              <a:solidFill>
                <a:srgbClr val="0D0226"/>
              </a:solidFill>
            </a:endParaRPr>
          </a:p>
        </p:txBody>
      </p:sp>
      <p:grpSp>
        <p:nvGrpSpPr>
          <p:cNvPr id="60" name="Group 2121"/>
          <p:cNvGrpSpPr/>
          <p:nvPr/>
        </p:nvGrpSpPr>
        <p:grpSpPr>
          <a:xfrm>
            <a:off x="1993838" y="4303542"/>
            <a:ext cx="6537147" cy="2109533"/>
            <a:chOff x="1" y="0"/>
            <a:chExt cx="6537146" cy="2109532"/>
          </a:xfrm>
        </p:grpSpPr>
        <p:sp>
          <p:nvSpPr>
            <p:cNvPr id="61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62" name="Shape 2117"/>
            <p:cNvSpPr/>
            <p:nvPr/>
          </p:nvSpPr>
          <p:spPr>
            <a:xfrm>
              <a:off x="614908" y="945932"/>
              <a:ext cx="6458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14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63" name="Shape 2118"/>
            <p:cNvSpPr/>
            <p:nvPr/>
          </p:nvSpPr>
          <p:spPr>
            <a:xfrm>
              <a:off x="370038" y="244743"/>
              <a:ext cx="1295226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RELEASED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JUL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64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65" name="Shape 2120"/>
            <p:cNvSpPr/>
            <p:nvPr/>
          </p:nvSpPr>
          <p:spPr>
            <a:xfrm>
              <a:off x="2332337" y="578710"/>
              <a:ext cx="3291617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Visual Studio </a:t>
              </a:r>
              <a:b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2013 Integration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68" name="Group 2121"/>
          <p:cNvGrpSpPr/>
          <p:nvPr/>
        </p:nvGrpSpPr>
        <p:grpSpPr>
          <a:xfrm>
            <a:off x="8971728" y="4303542"/>
            <a:ext cx="6537147" cy="2109533"/>
            <a:chOff x="1" y="0"/>
            <a:chExt cx="6537146" cy="2109532"/>
          </a:xfrm>
        </p:grpSpPr>
        <p:sp>
          <p:nvSpPr>
            <p:cNvPr id="69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18" name="Shape 2117"/>
            <p:cNvSpPr/>
            <p:nvPr/>
          </p:nvSpPr>
          <p:spPr>
            <a:xfrm>
              <a:off x="614908" y="945932"/>
              <a:ext cx="6458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14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19" name="Shape 2118"/>
            <p:cNvSpPr/>
            <p:nvPr/>
          </p:nvSpPr>
          <p:spPr>
            <a:xfrm>
              <a:off x="370038" y="244743"/>
              <a:ext cx="1295226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RELEASED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OCT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20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1" name="Shape 2120"/>
            <p:cNvSpPr/>
            <p:nvPr/>
          </p:nvSpPr>
          <p:spPr>
            <a:xfrm>
              <a:off x="2332337" y="578710"/>
              <a:ext cx="2770142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Debug &amp; </a:t>
              </a:r>
              <a:b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Profiler </a:t>
              </a: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Tools</a:t>
              </a:r>
              <a:endParaRPr lang="en-US" sz="3400" b="0" dirty="0"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22" name="Group 2121"/>
          <p:cNvGrpSpPr/>
          <p:nvPr/>
        </p:nvGrpSpPr>
        <p:grpSpPr>
          <a:xfrm>
            <a:off x="15949618" y="4303542"/>
            <a:ext cx="6537147" cy="2109533"/>
            <a:chOff x="1" y="0"/>
            <a:chExt cx="6537146" cy="2109532"/>
          </a:xfrm>
        </p:grpSpPr>
        <p:sp>
          <p:nvSpPr>
            <p:cNvPr id="123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4" name="Shape 2117"/>
            <p:cNvSpPr/>
            <p:nvPr/>
          </p:nvSpPr>
          <p:spPr>
            <a:xfrm>
              <a:off x="614908" y="945932"/>
              <a:ext cx="6458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14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25" name="Shape 2118"/>
            <p:cNvSpPr/>
            <p:nvPr/>
          </p:nvSpPr>
          <p:spPr>
            <a:xfrm>
              <a:off x="370038" y="244743"/>
              <a:ext cx="1295226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RELEASED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NOV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26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7" name="Shape 2120"/>
            <p:cNvSpPr/>
            <p:nvPr/>
          </p:nvSpPr>
          <p:spPr>
            <a:xfrm>
              <a:off x="2332337" y="578710"/>
              <a:ext cx="2860833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Separation of </a:t>
              </a:r>
              <a:b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Environments</a:t>
              </a:r>
            </a:p>
          </p:txBody>
        </p:sp>
      </p:grpSp>
      <p:grpSp>
        <p:nvGrpSpPr>
          <p:cNvPr id="128" name="Group 2121"/>
          <p:cNvGrpSpPr/>
          <p:nvPr/>
        </p:nvGrpSpPr>
        <p:grpSpPr>
          <a:xfrm>
            <a:off x="1992302" y="6986627"/>
            <a:ext cx="6537147" cy="2109533"/>
            <a:chOff x="1" y="0"/>
            <a:chExt cx="6537146" cy="2109532"/>
          </a:xfrm>
        </p:grpSpPr>
        <p:sp>
          <p:nvSpPr>
            <p:cNvPr id="129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0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31" name="Shape 2118"/>
            <p:cNvSpPr/>
            <p:nvPr/>
          </p:nvSpPr>
          <p:spPr>
            <a:xfrm>
              <a:off x="600845" y="244743"/>
              <a:ext cx="681212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FEB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32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3" name="Shape 2120"/>
            <p:cNvSpPr/>
            <p:nvPr/>
          </p:nvSpPr>
          <p:spPr>
            <a:xfrm>
              <a:off x="2332337" y="787998"/>
              <a:ext cx="3414138" cy="5386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Jump Start Tools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34" name="Group 2121"/>
          <p:cNvGrpSpPr/>
          <p:nvPr/>
        </p:nvGrpSpPr>
        <p:grpSpPr>
          <a:xfrm>
            <a:off x="8970192" y="6986627"/>
            <a:ext cx="6537147" cy="2109533"/>
            <a:chOff x="1" y="0"/>
            <a:chExt cx="6537146" cy="2109532"/>
          </a:xfrm>
        </p:grpSpPr>
        <p:sp>
          <p:nvSpPr>
            <p:cNvPr id="135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6" name="Shape 2117"/>
            <p:cNvSpPr/>
            <p:nvPr/>
          </p:nvSpPr>
          <p:spPr>
            <a:xfrm>
              <a:off x="614908" y="945932"/>
              <a:ext cx="6458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37" name="Shape 2118"/>
            <p:cNvSpPr/>
            <p:nvPr/>
          </p:nvSpPr>
          <p:spPr>
            <a:xfrm>
              <a:off x="537494" y="244743"/>
              <a:ext cx="807913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MAR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38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9" name="Shape 2120"/>
            <p:cNvSpPr/>
            <p:nvPr/>
          </p:nvSpPr>
          <p:spPr>
            <a:xfrm>
              <a:off x="2332337" y="578710"/>
              <a:ext cx="2800663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Field </a:t>
              </a: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Level  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solidFill>
                    <a:srgbClr val="000000"/>
                  </a:solidFill>
                  <a:latin typeface="Neris SemiBold"/>
                  <a:ea typeface="Neris Light"/>
                  <a:cs typeface="Neris SemiBold"/>
                  <a:sym typeface="Neris Light"/>
                </a:rPr>
                <a:t>Dependencies</a:t>
              </a:r>
              <a:endParaRPr lang="en-US" sz="3400" b="0" dirty="0"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40" name="Group 2121"/>
          <p:cNvGrpSpPr/>
          <p:nvPr/>
        </p:nvGrpSpPr>
        <p:grpSpPr>
          <a:xfrm>
            <a:off x="15948082" y="6986627"/>
            <a:ext cx="6537147" cy="2109533"/>
            <a:chOff x="1" y="0"/>
            <a:chExt cx="6537146" cy="2109532"/>
          </a:xfrm>
        </p:grpSpPr>
        <p:sp>
          <p:nvSpPr>
            <p:cNvPr id="141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2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43" name="Shape 2118"/>
            <p:cNvSpPr/>
            <p:nvPr/>
          </p:nvSpPr>
          <p:spPr>
            <a:xfrm>
              <a:off x="569554" y="244743"/>
              <a:ext cx="743793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APR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44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5" name="Shape 2120"/>
            <p:cNvSpPr/>
            <p:nvPr/>
          </p:nvSpPr>
          <p:spPr>
            <a:xfrm>
              <a:off x="2332337" y="578710"/>
              <a:ext cx="3135524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Import </a:t>
              </a: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/ Export</a:t>
              </a:r>
              <a:b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Tools</a:t>
              </a:r>
            </a:p>
          </p:txBody>
        </p:sp>
      </p:grpSp>
      <p:grpSp>
        <p:nvGrpSpPr>
          <p:cNvPr id="146" name="Group 2121"/>
          <p:cNvGrpSpPr/>
          <p:nvPr/>
        </p:nvGrpSpPr>
        <p:grpSpPr>
          <a:xfrm>
            <a:off x="1992302" y="9704427"/>
            <a:ext cx="6537147" cy="2109533"/>
            <a:chOff x="1" y="0"/>
            <a:chExt cx="6537146" cy="2109532"/>
          </a:xfrm>
        </p:grpSpPr>
        <p:sp>
          <p:nvSpPr>
            <p:cNvPr id="147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rgbClr val="FF6600">
                <a:alpha val="25000"/>
              </a:srgbClr>
            </a:solidFill>
            <a:ln w="127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8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49" name="Shape 2118"/>
            <p:cNvSpPr/>
            <p:nvPr/>
          </p:nvSpPr>
          <p:spPr>
            <a:xfrm>
              <a:off x="537494" y="244743"/>
              <a:ext cx="807913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MAY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50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51" name="Shape 2120"/>
            <p:cNvSpPr/>
            <p:nvPr/>
          </p:nvSpPr>
          <p:spPr>
            <a:xfrm>
              <a:off x="2332337" y="578710"/>
              <a:ext cx="2745725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Branching f</a:t>
              </a: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or 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Templates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52" name="Group 2121"/>
          <p:cNvGrpSpPr/>
          <p:nvPr/>
        </p:nvGrpSpPr>
        <p:grpSpPr>
          <a:xfrm>
            <a:off x="8970192" y="9704427"/>
            <a:ext cx="6537147" cy="2109533"/>
            <a:chOff x="1" y="0"/>
            <a:chExt cx="6537146" cy="2109532"/>
          </a:xfrm>
        </p:grpSpPr>
        <p:sp>
          <p:nvSpPr>
            <p:cNvPr id="153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rgbClr val="FF6600">
                <a:alpha val="25000"/>
              </a:srgbClr>
            </a:solidFill>
            <a:ln w="127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54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55" name="Shape 2118"/>
            <p:cNvSpPr/>
            <p:nvPr/>
          </p:nvSpPr>
          <p:spPr>
            <a:xfrm>
              <a:off x="600075" y="244743"/>
              <a:ext cx="682751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JUN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56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57" name="Shape 2120"/>
            <p:cNvSpPr/>
            <p:nvPr/>
          </p:nvSpPr>
          <p:spPr>
            <a:xfrm>
              <a:off x="2332337" y="578710"/>
              <a:ext cx="3818324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Version Control </a:t>
              </a: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for 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Global </a:t>
              </a: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Settings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58" name="Group 2121"/>
          <p:cNvGrpSpPr/>
          <p:nvPr/>
        </p:nvGrpSpPr>
        <p:grpSpPr>
          <a:xfrm>
            <a:off x="15948082" y="9704427"/>
            <a:ext cx="6537147" cy="2109533"/>
            <a:chOff x="1" y="0"/>
            <a:chExt cx="6537146" cy="2109532"/>
          </a:xfrm>
        </p:grpSpPr>
        <p:sp>
          <p:nvSpPr>
            <p:cNvPr id="159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rgbClr val="FF6600">
                <a:alpha val="25000"/>
              </a:srgbClr>
            </a:solidFill>
            <a:ln w="127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60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61" name="Shape 2118"/>
            <p:cNvSpPr/>
            <p:nvPr/>
          </p:nvSpPr>
          <p:spPr>
            <a:xfrm>
              <a:off x="614438" y="244743"/>
              <a:ext cx="654025" cy="841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JUL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62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63" name="Shape 2120"/>
            <p:cNvSpPr/>
            <p:nvPr/>
          </p:nvSpPr>
          <p:spPr>
            <a:xfrm>
              <a:off x="2332337" y="369422"/>
              <a:ext cx="3818324" cy="13757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Version Control for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Templates &amp;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Workflow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sp>
        <p:nvSpPr>
          <p:cNvPr id="70" name="Shape 173"/>
          <p:cNvSpPr/>
          <p:nvPr/>
        </p:nvSpPr>
        <p:spPr>
          <a:xfrm>
            <a:off x="1993838" y="12493425"/>
            <a:ext cx="1022597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24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Note: These dates represent a proposed schedule and are not an official commitment   </a:t>
            </a:r>
            <a:endParaRPr sz="2400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931138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 advAuto="0"/>
      <p:bldP spid="68" grpId="0" animBg="1" advAuto="0"/>
      <p:bldP spid="122" grpId="0" animBg="1" advAuto="0"/>
      <p:bldP spid="128" grpId="0" animBg="1" advAuto="0"/>
      <p:bldP spid="134" grpId="0" animBg="1" advAuto="0"/>
      <p:bldP spid="140" grpId="0" animBg="1" advAuto="0"/>
      <p:bldP spid="146" grpId="0" animBg="1" advAuto="0"/>
      <p:bldP spid="152" grpId="0" animBg="1" advAuto="0"/>
      <p:bldP spid="158" grpId="0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27"/>
          <p:cNvSpPr/>
          <p:nvPr/>
        </p:nvSpPr>
        <p:spPr>
          <a:xfrm>
            <a:off x="-26660" y="-7257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pic>
        <p:nvPicPr>
          <p:cNvPr id="2" name="Picture 1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660" y="18143"/>
            <a:ext cx="24410660" cy="1377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792746"/>
      </p:ext>
    </p:extLst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57"/>
          <p:cNvSpPr/>
          <p:nvPr/>
        </p:nvSpPr>
        <p:spPr>
          <a:xfrm>
            <a:off x="0" y="-27727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-13331" y="-36576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4127050" y="11582339"/>
            <a:ext cx="16129898" cy="8467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rgbClr val="FFFFFF"/>
                </a:solidFill>
                <a:latin typeface="Neris Thin"/>
                <a:ea typeface="Neris Thin"/>
                <a:cs typeface="Neris Thin"/>
                <a:sym typeface="Neris Thin"/>
              </a:rPr>
              <a:t>Dr. J. Patrick Desbrow, Ed.D. </a:t>
            </a:r>
          </a:p>
        </p:txBody>
      </p:sp>
      <p:sp>
        <p:nvSpPr>
          <p:cNvPr id="6" name="Shape 60"/>
          <p:cNvSpPr/>
          <p:nvPr/>
        </p:nvSpPr>
        <p:spPr>
          <a:xfrm>
            <a:off x="4127050" y="10177539"/>
            <a:ext cx="16129898" cy="92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7200" spc="1000" dirty="0" smtClean="0">
                <a:solidFill>
                  <a:srgbClr val="FFFFFF"/>
                </a:solidFill>
                <a:latin typeface="Neris Thin"/>
                <a:ea typeface="Neris Thin"/>
                <a:cs typeface="Neris Thin"/>
                <a:sym typeface="Neris Thin"/>
              </a:rPr>
              <a:t>100 Day Plan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27"/>
          <p:cNvSpPr/>
          <p:nvPr/>
        </p:nvSpPr>
        <p:spPr>
          <a:xfrm>
            <a:off x="-7418" y="-39543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27" name="Shape 427"/>
          <p:cNvSpPr/>
          <p:nvPr/>
        </p:nvSpPr>
        <p:spPr>
          <a:xfrm>
            <a:off x="-13331" y="-39543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grpSp>
        <p:nvGrpSpPr>
          <p:cNvPr id="2" name="Group 432"/>
          <p:cNvGrpSpPr/>
          <p:nvPr/>
        </p:nvGrpSpPr>
        <p:grpSpPr>
          <a:xfrm>
            <a:off x="1777495" y="2942157"/>
            <a:ext cx="7617610" cy="7617610"/>
            <a:chOff x="0" y="0"/>
            <a:chExt cx="7617608" cy="7617608"/>
          </a:xfrm>
        </p:grpSpPr>
        <p:sp>
          <p:nvSpPr>
            <p:cNvPr id="428" name="Shape 428"/>
            <p:cNvSpPr/>
            <p:nvPr/>
          </p:nvSpPr>
          <p:spPr>
            <a:xfrm>
              <a:off x="0" y="0"/>
              <a:ext cx="7617608" cy="76176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56830" y="2021678"/>
              <a:ext cx="5103960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4800" b="1" dirty="0" smtClean="0">
                  <a:solidFill>
                    <a:srgbClr val="3B3D40"/>
                  </a:solidFill>
                </a:rPr>
                <a:t>Section Overview</a:t>
              </a:r>
              <a:endParaRPr sz="4800" b="1" dirty="0">
                <a:solidFill>
                  <a:srgbClr val="3B3D40"/>
                </a:solidFill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929011" y="3431250"/>
              <a:ext cx="5759588" cy="2441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spc="-150" dirty="0" smtClean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A Traditional View</a:t>
              </a: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endParaRPr lang="en-US" sz="3800" b="1" spc="-150" dirty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spc="-150" dirty="0" smtClean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Hit the Ground Running</a:t>
              </a: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endParaRPr lang="en-US" sz="3800" b="1" spc="-150" dirty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spc="-150" dirty="0" smtClean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Create a High Level Strategy</a:t>
              </a:r>
              <a:endParaRPr sz="3800" b="1" spc="-150" dirty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</p:txBody>
        </p:sp>
      </p:grpSp>
      <p:sp>
        <p:nvSpPr>
          <p:cNvPr id="435" name="Shape 435"/>
          <p:cNvSpPr/>
          <p:nvPr/>
        </p:nvSpPr>
        <p:spPr>
          <a:xfrm>
            <a:off x="5181452" y="3138671"/>
            <a:ext cx="1533272" cy="16286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 algn="ctr">
              <a:lnSpc>
                <a:spcPct val="160000"/>
              </a:lnSpc>
              <a:defRPr sz="10000">
                <a:solidFill>
                  <a:srgbClr val="FFFFFF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8500" spc="1583" dirty="0" smtClean="0">
                <a:solidFill>
                  <a:schemeClr val="bg1">
                    <a:lumMod val="95000"/>
                  </a:schemeClr>
                </a:solidFill>
              </a:rPr>
              <a:t> </a:t>
            </a:r>
            <a:endParaRPr sz="85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4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71032" y="4735286"/>
            <a:ext cx="10841996" cy="3488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Change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the paradigm (buy verse build or visa versa)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Bring in new staff that is loyal to you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Reorganize the department just to show leadership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Look for quick wins to show progress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Meet with customers to find opportunities for change </a:t>
            </a:r>
          </a:p>
        </p:txBody>
      </p:sp>
      <p:sp>
        <p:nvSpPr>
          <p:cNvPr id="9" name="Shape 173"/>
          <p:cNvSpPr/>
          <p:nvPr/>
        </p:nvSpPr>
        <p:spPr>
          <a:xfrm>
            <a:off x="9670508" y="2812950"/>
            <a:ext cx="5043047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A Traditional View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46743738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5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43700" y="4686300"/>
            <a:ext cx="14304774" cy="4442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Determine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if the current environment or processes are broken on day 1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If yes, then base your 100 days on crisis management focusing on the areas that need the most attention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If not, take a broad based approach to learning the environment and current processes looking for opportunities for improvement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In either case, hit the ground running and make sure that these efforts do not break anything </a:t>
            </a:r>
          </a:p>
        </p:txBody>
      </p:sp>
      <p:sp>
        <p:nvSpPr>
          <p:cNvPr id="9" name="Shape 173"/>
          <p:cNvSpPr/>
          <p:nvPr/>
        </p:nvSpPr>
        <p:spPr>
          <a:xfrm>
            <a:off x="9004467" y="2812950"/>
            <a:ext cx="6375142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Hit the Ground Running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6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43700" y="4686300"/>
            <a:ext cx="14421772" cy="8443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Determine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if the current environment or processes are broken on day 1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Meet with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key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stakeholders by day 5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Review the current vision for the company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Understand what the mission statement means to you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Incorporate this shared vision into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the planning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endParaRPr lang="en-US" sz="3600" spc="-72" dirty="0" smtClean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Develop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a strategy based on a set of goals such as</a:t>
            </a:r>
          </a:p>
          <a:p>
            <a:pPr marL="571500" lvl="4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Develop benchmark metrics for the IT group by day 30</a:t>
            </a:r>
          </a:p>
          <a:p>
            <a:pPr marL="571500" lvl="4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Target legacy applications for sunset-</a:t>
            </a:r>
            <a:r>
              <a:rPr lang="en-US" sz="3600" spc="-72" dirty="0" err="1">
                <a:latin typeface="Neris Thin"/>
                <a:ea typeface="Neris Thin"/>
                <a:cs typeface="Neris Thin"/>
                <a:sym typeface="Neris Thin"/>
              </a:rPr>
              <a:t>ing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by day 50</a:t>
            </a:r>
          </a:p>
          <a:p>
            <a:pPr marL="571500" lvl="4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Improve software development group productivity by 20% by day 60</a:t>
            </a:r>
          </a:p>
          <a:p>
            <a:pPr marL="571500" lvl="4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Reduce the cost of the IT infrastructure by 20% by day 90 </a:t>
            </a:r>
          </a:p>
          <a:p>
            <a:pPr marL="571500" lvl="4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Assess help desk services &amp; improve response time by 50% by day 100</a:t>
            </a:r>
          </a:p>
        </p:txBody>
      </p:sp>
      <p:sp>
        <p:nvSpPr>
          <p:cNvPr id="9" name="Shape 173"/>
          <p:cNvSpPr/>
          <p:nvPr/>
        </p:nvSpPr>
        <p:spPr>
          <a:xfrm>
            <a:off x="8368891" y="2812950"/>
            <a:ext cx="7646324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Create a High Level Strategy</a:t>
            </a:r>
            <a:endParaRPr lang="en-US"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2439963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27"/>
          <p:cNvSpPr/>
          <p:nvPr/>
        </p:nvSpPr>
        <p:spPr>
          <a:xfrm>
            <a:off x="-7418" y="-39543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27" name="Shape 427"/>
          <p:cNvSpPr/>
          <p:nvPr/>
        </p:nvSpPr>
        <p:spPr>
          <a:xfrm>
            <a:off x="-13331" y="-39543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grpSp>
        <p:nvGrpSpPr>
          <p:cNvPr id="2" name="Group 432"/>
          <p:cNvGrpSpPr/>
          <p:nvPr/>
        </p:nvGrpSpPr>
        <p:grpSpPr>
          <a:xfrm>
            <a:off x="1777495" y="2942157"/>
            <a:ext cx="7617610" cy="7617610"/>
            <a:chOff x="0" y="0"/>
            <a:chExt cx="7617608" cy="7617608"/>
          </a:xfrm>
        </p:grpSpPr>
        <p:sp>
          <p:nvSpPr>
            <p:cNvPr id="428" name="Shape 428"/>
            <p:cNvSpPr/>
            <p:nvPr/>
          </p:nvSpPr>
          <p:spPr>
            <a:xfrm>
              <a:off x="0" y="0"/>
              <a:ext cx="7617608" cy="76176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56830" y="2021678"/>
              <a:ext cx="5103960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4800" b="1" dirty="0" smtClean="0">
                  <a:solidFill>
                    <a:srgbClr val="3B3D40"/>
                  </a:solidFill>
                </a:rPr>
                <a:t>Section Overview</a:t>
              </a:r>
              <a:endParaRPr sz="4800" b="1" dirty="0">
                <a:solidFill>
                  <a:srgbClr val="3B3D40"/>
                </a:solidFill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1381061" y="3197339"/>
              <a:ext cx="4855495" cy="29095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spc="-150" dirty="0" smtClean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Communication Plan</a:t>
              </a: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endParaRPr lang="en-US" sz="3800" spc="-150" dirty="0" smtClean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spc="-150" dirty="0" smtClean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Action Plans </a:t>
              </a: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endParaRPr lang="en-US" sz="3800" spc="-150" dirty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spc="-150" dirty="0" smtClean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High Performing Teams</a:t>
              </a:r>
            </a:p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endParaRPr lang="en-US" sz="3800" spc="-150" dirty="0" smtClean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</p:txBody>
        </p:sp>
      </p:grpSp>
      <p:sp>
        <p:nvSpPr>
          <p:cNvPr id="435" name="Shape 435"/>
          <p:cNvSpPr/>
          <p:nvPr/>
        </p:nvSpPr>
        <p:spPr>
          <a:xfrm>
            <a:off x="5142541" y="3138671"/>
            <a:ext cx="1533272" cy="16286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 algn="ctr">
              <a:lnSpc>
                <a:spcPct val="160000"/>
              </a:lnSpc>
              <a:defRPr sz="10000">
                <a:solidFill>
                  <a:srgbClr val="FFFFFF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8500" spc="1583" dirty="0" smtClean="0">
                <a:solidFill>
                  <a:schemeClr val="bg1">
                    <a:lumMod val="95000"/>
                  </a:schemeClr>
                </a:solidFill>
              </a:rPr>
              <a:t> </a:t>
            </a:r>
            <a:endParaRPr sz="85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8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54040" y="4718665"/>
            <a:ext cx="11533960" cy="8997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Develop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a set of talking points by day 10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Embrace your company’s vision &amp; mission statement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Address the important of IT in the organization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Acknowledge the current IT issues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Commit to improving the current environment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Inspire a future vision where anything is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possible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Get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out of your office and meet everyone by day 10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Conduct one-on-one meetings with entire staff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Meeting will all internal customers / key stakeholders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Meeting will all key external customers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Present your talking points in all meetings </a:t>
            </a:r>
            <a:b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</a:b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&amp; other communications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9" name="Shape 173"/>
          <p:cNvSpPr/>
          <p:nvPr/>
        </p:nvSpPr>
        <p:spPr>
          <a:xfrm>
            <a:off x="7993788" y="2812950"/>
            <a:ext cx="839652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Develop a Communication Plan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199770021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9</a:t>
            </a:fld>
            <a:endParaRPr sz="2400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829922" y="639794"/>
            <a:ext cx="2808224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none" dirty="0" smtClean="0">
                <a:solidFill>
                  <a:srgbClr val="0D0226"/>
                </a:solidFill>
              </a:rPr>
              <a:t>100 Day Plan</a:t>
            </a:r>
            <a:endParaRPr sz="3600" b="1" cap="none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6743700" y="4686300"/>
            <a:ext cx="11533960" cy="6873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Translate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the strategic goals into projects by day 30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Work with the IT project managers to create details plans for project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Chunk the projects into major &amp; minor pieces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Ensure each plans includes key milestones and timelines</a:t>
            </a:r>
          </a:p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endParaRPr lang="en-US" sz="3600" spc="-72" dirty="0" smtClean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36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Review </a:t>
            </a:r>
            <a:r>
              <a:rPr lang="en-US" sz="36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the current project execution by day 60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Migrate towards an agile methodology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Begin sprint design meetings and daily standups</a:t>
            </a:r>
          </a:p>
          <a:p>
            <a:pPr marL="571500" lvl="0" indent="-571500" algn="l"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buFont typeface="Wingdings" charset="2"/>
              <a:buChar char="q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Create greater transparency with product management</a:t>
            </a:r>
          </a:p>
        </p:txBody>
      </p:sp>
      <p:sp>
        <p:nvSpPr>
          <p:cNvPr id="9" name="Shape 173"/>
          <p:cNvSpPr/>
          <p:nvPr/>
        </p:nvSpPr>
        <p:spPr>
          <a:xfrm>
            <a:off x="9311459" y="2812950"/>
            <a:ext cx="5761194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Develop Action Plans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0" name="Shape 175"/>
          <p:cNvSpPr/>
          <p:nvPr/>
        </p:nvSpPr>
        <p:spPr>
          <a:xfrm>
            <a:off x="8613326" y="3684984"/>
            <a:ext cx="7157409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600" b="0" spc="-72"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A plan for your  first 100 days on the job </a:t>
            </a:r>
          </a:p>
        </p:txBody>
      </p:sp>
    </p:spTree>
    <p:extLst>
      <p:ext uri="{BB962C8B-B14F-4D97-AF65-F5344CB8AC3E}">
        <p14:creationId xmlns:p14="http://schemas.microsoft.com/office/powerpoint/2010/main" val="1261570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3B3D4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700" b="1" i="0" u="none" strike="noStrike" cap="none" spc="0" normalizeH="0" baseline="0">
            <a:ln>
              <a:noFill/>
            </a:ln>
            <a:solidFill>
              <a:srgbClr val="3B3D40"/>
            </a:solidFill>
            <a:effectLst/>
            <a:uFillTx/>
            <a:latin typeface="Neris Black"/>
            <a:ea typeface="Neris Black"/>
            <a:cs typeface="Neris Black"/>
            <a:sym typeface="Neris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700" b="1" i="0" u="none" strike="noStrike" cap="none" spc="0" normalizeH="0" baseline="0">
            <a:ln>
              <a:noFill/>
            </a:ln>
            <a:solidFill>
              <a:srgbClr val="3B3D40"/>
            </a:solidFill>
            <a:effectLst/>
            <a:uFillTx/>
            <a:latin typeface="Neris Black"/>
            <a:ea typeface="Neris Black"/>
            <a:cs typeface="Neris Black"/>
            <a:sym typeface="Neris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</TotalTime>
  <Words>1312</Words>
  <Application>Microsoft Macintosh PowerPoint</Application>
  <PresentationFormat>Custom</PresentationFormat>
  <Paragraphs>278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5" baseType="lpstr">
      <vt:lpstr>Avenir Roman</vt:lpstr>
      <vt:lpstr>Brush Script MT</vt:lpstr>
      <vt:lpstr>Courier New</vt:lpstr>
      <vt:lpstr>et-line</vt:lpstr>
      <vt:lpstr>Helvetica Light</vt:lpstr>
      <vt:lpstr>Neris Black</vt:lpstr>
      <vt:lpstr>Neris Light</vt:lpstr>
      <vt:lpstr>Neris SemiBold</vt:lpstr>
      <vt:lpstr>Neris Thin</vt:lpstr>
      <vt:lpstr>Seravek Light</vt:lpstr>
      <vt:lpstr>Wingdings</vt:lpstr>
      <vt:lpstr>Arial</vt:lpstr>
      <vt:lpstr>White</vt:lpstr>
      <vt:lpstr>PowerPoint Presentation</vt:lpstr>
      <vt:lpstr>100 Day Plan</vt:lpstr>
      <vt:lpstr>PowerPoint Presentation</vt:lpstr>
      <vt:lpstr>100 Day Plan</vt:lpstr>
      <vt:lpstr>100 Day Plan</vt:lpstr>
      <vt:lpstr>100 Day Plan</vt:lpstr>
      <vt:lpstr>PowerPoint Presentation</vt:lpstr>
      <vt:lpstr>100 Day Plan</vt:lpstr>
      <vt:lpstr>100 Day Plan</vt:lpstr>
      <vt:lpstr>100 Day Plan</vt:lpstr>
      <vt:lpstr>PowerPoint Presentation</vt:lpstr>
      <vt:lpstr>100 Day Plan</vt:lpstr>
      <vt:lpstr>100 Day Plan</vt:lpstr>
      <vt:lpstr>100 Day Plan</vt:lpstr>
      <vt:lpstr>100 Day Plan</vt:lpstr>
      <vt:lpstr>100 Day Plan</vt:lpstr>
      <vt:lpstr>PowerPoint Presentation</vt:lpstr>
      <vt:lpstr>PRODUCT</vt:lpstr>
      <vt:lpstr>PRODUCT</vt:lpstr>
      <vt:lpstr>Product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Patrick Desbrow</cp:lastModifiedBy>
  <cp:revision>88</cp:revision>
  <dcterms:created xsi:type="dcterms:W3CDTF">2014-09-29T22:18:35Z</dcterms:created>
  <dcterms:modified xsi:type="dcterms:W3CDTF">2017-01-11T22:59:46Z</dcterms:modified>
</cp:coreProperties>
</file>